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4" r:id="rId6"/>
    <p:sldId id="265" r:id="rId7"/>
    <p:sldId id="259" r:id="rId8"/>
    <p:sldId id="257" r:id="rId9"/>
  </p:sldIdLst>
  <p:sldSz cx="50292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3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4506-C8A0-714F-9A07-7F1632F5271E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0463" y="1143000"/>
            <a:ext cx="1997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A17E5-04EA-874A-A06E-B9AD18F3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3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190" y="1272011"/>
            <a:ext cx="4274820" cy="2705947"/>
          </a:xfrm>
        </p:spPr>
        <p:txBody>
          <a:bodyPr anchor="b"/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4082310"/>
            <a:ext cx="3771900" cy="1876530"/>
          </a:xfrm>
        </p:spPr>
        <p:txBody>
          <a:bodyPr/>
          <a:lstStyle>
            <a:lvl1pPr marL="0" indent="0" algn="ctr">
              <a:buNone/>
              <a:defRPr sz="1320"/>
            </a:lvl1pPr>
            <a:lvl2pPr marL="251460" indent="0" algn="ctr">
              <a:buNone/>
              <a:defRPr sz="1100"/>
            </a:lvl2pPr>
            <a:lvl3pPr marL="502920" indent="0" algn="ctr">
              <a:buNone/>
              <a:defRPr sz="990"/>
            </a:lvl3pPr>
            <a:lvl4pPr marL="754380" indent="0" algn="ctr">
              <a:buNone/>
              <a:defRPr sz="880"/>
            </a:lvl4pPr>
            <a:lvl5pPr marL="1005840" indent="0" algn="ctr">
              <a:buNone/>
              <a:defRPr sz="880"/>
            </a:lvl5pPr>
            <a:lvl6pPr marL="1257300" indent="0" algn="ctr">
              <a:buNone/>
              <a:defRPr sz="880"/>
            </a:lvl6pPr>
            <a:lvl7pPr marL="1508760" indent="0" algn="ctr">
              <a:buNone/>
              <a:defRPr sz="880"/>
            </a:lvl7pPr>
            <a:lvl8pPr marL="1760220" indent="0" algn="ctr">
              <a:buNone/>
              <a:defRPr sz="880"/>
            </a:lvl8pPr>
            <a:lvl9pPr marL="2011680" indent="0" algn="ctr">
              <a:buNone/>
              <a:defRPr sz="8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9AB4C-18B4-8049-8029-90852875E5CA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4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8A64-2BD7-B444-9E2B-281B59818E53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6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9022" y="413808"/>
            <a:ext cx="1084421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758" y="413808"/>
            <a:ext cx="3190399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7C22F-D283-BB48-B3B2-459913A1F458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1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DC81-6221-F14D-A907-71422F7637B4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38" y="1937705"/>
            <a:ext cx="4337685" cy="3233102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138" y="5201393"/>
            <a:ext cx="4337685" cy="1700212"/>
          </a:xfrm>
        </p:spPr>
        <p:txBody>
          <a:bodyPr/>
          <a:lstStyle>
            <a:lvl1pPr marL="0" indent="0">
              <a:buNone/>
              <a:defRPr sz="1320">
                <a:solidFill>
                  <a:schemeClr val="tx1"/>
                </a:solidFill>
              </a:defRPr>
            </a:lvl1pPr>
            <a:lvl2pPr marL="2514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02920" indent="0">
              <a:buNone/>
              <a:defRPr sz="990">
                <a:solidFill>
                  <a:schemeClr val="tx1">
                    <a:tint val="75000"/>
                  </a:schemeClr>
                </a:solidFill>
              </a:defRPr>
            </a:lvl3pPr>
            <a:lvl4pPr marL="75438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4pPr>
            <a:lvl5pPr marL="100584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5pPr>
            <a:lvl6pPr marL="125730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6pPr>
            <a:lvl7pPr marL="150876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7pPr>
            <a:lvl8pPr marL="176022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8pPr>
            <a:lvl9pPr marL="2011680" indent="0">
              <a:buNone/>
              <a:defRPr sz="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B921-172D-FC40-BE17-993BA912CC5F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758" y="2069042"/>
            <a:ext cx="213741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46033" y="2069042"/>
            <a:ext cx="213741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8E795-E539-6547-AC75-4DE1FF1A8AA2}" type="datetime1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5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413" y="413810"/>
            <a:ext cx="4337685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13" y="1905318"/>
            <a:ext cx="2127587" cy="933767"/>
          </a:xfrm>
        </p:spPr>
        <p:txBody>
          <a:bodyPr anchor="b"/>
          <a:lstStyle>
            <a:lvl1pPr marL="0" indent="0">
              <a:buNone/>
              <a:defRPr sz="1320" b="1"/>
            </a:lvl1pPr>
            <a:lvl2pPr marL="251460" indent="0">
              <a:buNone/>
              <a:defRPr sz="1100" b="1"/>
            </a:lvl2pPr>
            <a:lvl3pPr marL="502920" indent="0">
              <a:buNone/>
              <a:defRPr sz="990" b="1"/>
            </a:lvl3pPr>
            <a:lvl4pPr marL="754380" indent="0">
              <a:buNone/>
              <a:defRPr sz="880" b="1"/>
            </a:lvl4pPr>
            <a:lvl5pPr marL="1005840" indent="0">
              <a:buNone/>
              <a:defRPr sz="880" b="1"/>
            </a:lvl5pPr>
            <a:lvl6pPr marL="1257300" indent="0">
              <a:buNone/>
              <a:defRPr sz="880" b="1"/>
            </a:lvl6pPr>
            <a:lvl7pPr marL="1508760" indent="0">
              <a:buNone/>
              <a:defRPr sz="880" b="1"/>
            </a:lvl7pPr>
            <a:lvl8pPr marL="1760220" indent="0">
              <a:buNone/>
              <a:defRPr sz="880" b="1"/>
            </a:lvl8pPr>
            <a:lvl9pPr marL="2011680" indent="0">
              <a:buNone/>
              <a:defRPr sz="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413" y="2839085"/>
            <a:ext cx="21275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46033" y="1905318"/>
            <a:ext cx="2138065" cy="933767"/>
          </a:xfrm>
        </p:spPr>
        <p:txBody>
          <a:bodyPr anchor="b"/>
          <a:lstStyle>
            <a:lvl1pPr marL="0" indent="0">
              <a:buNone/>
              <a:defRPr sz="1320" b="1"/>
            </a:lvl1pPr>
            <a:lvl2pPr marL="251460" indent="0">
              <a:buNone/>
              <a:defRPr sz="1100" b="1"/>
            </a:lvl2pPr>
            <a:lvl3pPr marL="502920" indent="0">
              <a:buNone/>
              <a:defRPr sz="990" b="1"/>
            </a:lvl3pPr>
            <a:lvl4pPr marL="754380" indent="0">
              <a:buNone/>
              <a:defRPr sz="880" b="1"/>
            </a:lvl4pPr>
            <a:lvl5pPr marL="1005840" indent="0">
              <a:buNone/>
              <a:defRPr sz="880" b="1"/>
            </a:lvl5pPr>
            <a:lvl6pPr marL="1257300" indent="0">
              <a:buNone/>
              <a:defRPr sz="880" b="1"/>
            </a:lvl6pPr>
            <a:lvl7pPr marL="1508760" indent="0">
              <a:buNone/>
              <a:defRPr sz="880" b="1"/>
            </a:lvl7pPr>
            <a:lvl8pPr marL="1760220" indent="0">
              <a:buNone/>
              <a:defRPr sz="880" b="1"/>
            </a:lvl8pPr>
            <a:lvl9pPr marL="2011680" indent="0">
              <a:buNone/>
              <a:defRPr sz="8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46033" y="2839085"/>
            <a:ext cx="2138065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770C5-41A8-8D4A-A93A-F49522F7168F}" type="datetime1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14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800E-96EA-F149-9E8C-0B8135CF970F}" type="datetime1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6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C47B6-DB40-5949-B3F9-1F0B4725E3F2}" type="datetime1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6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413" y="518160"/>
            <a:ext cx="1622048" cy="1813560"/>
          </a:xfrm>
        </p:spPr>
        <p:txBody>
          <a:bodyPr anchor="b"/>
          <a:lstStyle>
            <a:lvl1pPr>
              <a:defRPr sz="1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065" y="1119083"/>
            <a:ext cx="2546033" cy="5523442"/>
          </a:xfrm>
        </p:spPr>
        <p:txBody>
          <a:bodyPr/>
          <a:lstStyle>
            <a:lvl1pPr>
              <a:defRPr sz="1760"/>
            </a:lvl1pPr>
            <a:lvl2pPr>
              <a:defRPr sz="1540"/>
            </a:lvl2pPr>
            <a:lvl3pPr>
              <a:defRPr sz="132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6413" y="2331720"/>
            <a:ext cx="1622048" cy="4319800"/>
          </a:xfrm>
        </p:spPr>
        <p:txBody>
          <a:bodyPr/>
          <a:lstStyle>
            <a:lvl1pPr marL="0" indent="0">
              <a:buNone/>
              <a:defRPr sz="880"/>
            </a:lvl1pPr>
            <a:lvl2pPr marL="251460" indent="0">
              <a:buNone/>
              <a:defRPr sz="770"/>
            </a:lvl2pPr>
            <a:lvl3pPr marL="502920" indent="0">
              <a:buNone/>
              <a:defRPr sz="660"/>
            </a:lvl3pPr>
            <a:lvl4pPr marL="754380" indent="0">
              <a:buNone/>
              <a:defRPr sz="550"/>
            </a:lvl4pPr>
            <a:lvl5pPr marL="1005840" indent="0">
              <a:buNone/>
              <a:defRPr sz="550"/>
            </a:lvl5pPr>
            <a:lvl6pPr marL="1257300" indent="0">
              <a:buNone/>
              <a:defRPr sz="550"/>
            </a:lvl6pPr>
            <a:lvl7pPr marL="1508760" indent="0">
              <a:buNone/>
              <a:defRPr sz="550"/>
            </a:lvl7pPr>
            <a:lvl8pPr marL="1760220" indent="0">
              <a:buNone/>
              <a:defRPr sz="550"/>
            </a:lvl8pPr>
            <a:lvl9pPr marL="2011680" indent="0">
              <a:buNone/>
              <a:defRPr sz="5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72BE-223A-AD48-BC69-91A0EEA25BDC}" type="datetime1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5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413" y="518160"/>
            <a:ext cx="1622048" cy="1813560"/>
          </a:xfrm>
        </p:spPr>
        <p:txBody>
          <a:bodyPr anchor="b"/>
          <a:lstStyle>
            <a:lvl1pPr>
              <a:defRPr sz="1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38065" y="1119083"/>
            <a:ext cx="2546033" cy="5523442"/>
          </a:xfrm>
        </p:spPr>
        <p:txBody>
          <a:bodyPr anchor="t"/>
          <a:lstStyle>
            <a:lvl1pPr marL="0" indent="0">
              <a:buNone/>
              <a:defRPr sz="1760"/>
            </a:lvl1pPr>
            <a:lvl2pPr marL="251460" indent="0">
              <a:buNone/>
              <a:defRPr sz="1540"/>
            </a:lvl2pPr>
            <a:lvl3pPr marL="502920" indent="0">
              <a:buNone/>
              <a:defRPr sz="1320"/>
            </a:lvl3pPr>
            <a:lvl4pPr marL="754380" indent="0">
              <a:buNone/>
              <a:defRPr sz="1100"/>
            </a:lvl4pPr>
            <a:lvl5pPr marL="1005840" indent="0">
              <a:buNone/>
              <a:defRPr sz="1100"/>
            </a:lvl5pPr>
            <a:lvl6pPr marL="1257300" indent="0">
              <a:buNone/>
              <a:defRPr sz="1100"/>
            </a:lvl6pPr>
            <a:lvl7pPr marL="1508760" indent="0">
              <a:buNone/>
              <a:defRPr sz="1100"/>
            </a:lvl7pPr>
            <a:lvl8pPr marL="1760220" indent="0">
              <a:buNone/>
              <a:defRPr sz="1100"/>
            </a:lvl8pPr>
            <a:lvl9pPr marL="2011680" indent="0">
              <a:buNone/>
              <a:defRPr sz="1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6413" y="2331720"/>
            <a:ext cx="1622048" cy="4319800"/>
          </a:xfrm>
        </p:spPr>
        <p:txBody>
          <a:bodyPr/>
          <a:lstStyle>
            <a:lvl1pPr marL="0" indent="0">
              <a:buNone/>
              <a:defRPr sz="880"/>
            </a:lvl1pPr>
            <a:lvl2pPr marL="251460" indent="0">
              <a:buNone/>
              <a:defRPr sz="770"/>
            </a:lvl2pPr>
            <a:lvl3pPr marL="502920" indent="0">
              <a:buNone/>
              <a:defRPr sz="660"/>
            </a:lvl3pPr>
            <a:lvl4pPr marL="754380" indent="0">
              <a:buNone/>
              <a:defRPr sz="550"/>
            </a:lvl4pPr>
            <a:lvl5pPr marL="1005840" indent="0">
              <a:buNone/>
              <a:defRPr sz="550"/>
            </a:lvl5pPr>
            <a:lvl6pPr marL="1257300" indent="0">
              <a:buNone/>
              <a:defRPr sz="550"/>
            </a:lvl6pPr>
            <a:lvl7pPr marL="1508760" indent="0">
              <a:buNone/>
              <a:defRPr sz="550"/>
            </a:lvl7pPr>
            <a:lvl8pPr marL="1760220" indent="0">
              <a:buNone/>
              <a:defRPr sz="550"/>
            </a:lvl8pPr>
            <a:lvl9pPr marL="2011680" indent="0">
              <a:buNone/>
              <a:defRPr sz="5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C8F5C-3174-1B4F-AF4E-4D9A8B869FFB}" type="datetime1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2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5758" y="413810"/>
            <a:ext cx="4337685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758" y="2069042"/>
            <a:ext cx="4337685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5758" y="7203865"/>
            <a:ext cx="113157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73812-4AC9-7249-9AD6-3FEFED3B285D}" type="datetime1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5923" y="7203865"/>
            <a:ext cx="1697355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1873" y="7203865"/>
            <a:ext cx="113157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412A9-28A5-7A4B-8179-C27E90BB8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502920" rtl="0" eaLnBrk="1" latinLnBrk="0" hangingPunct="1">
        <a:lnSpc>
          <a:spcPct val="90000"/>
        </a:lnSpc>
        <a:spcBef>
          <a:spcPct val="0"/>
        </a:spcBef>
        <a:buNone/>
        <a:defRPr sz="24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730" indent="-125730" algn="l" defTabSz="50292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540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8011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4pPr>
      <a:lvl5pPr marL="113157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5pPr>
      <a:lvl6pPr marL="138303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6pPr>
      <a:lvl7pPr marL="163449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7pPr>
      <a:lvl8pPr marL="188595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8pPr>
      <a:lvl9pPr marL="2137410" indent="-125730" algn="l" defTabSz="502920" rtl="0" eaLnBrk="1" latinLnBrk="0" hangingPunct="1">
        <a:lnSpc>
          <a:spcPct val="90000"/>
        </a:lnSpc>
        <a:spcBef>
          <a:spcPts val="275"/>
        </a:spcBef>
        <a:buFont typeface="Arial" panose="020B0604020202020204" pitchFamily="34" charset="0"/>
        <a:buChar char="•"/>
        <a:defRPr sz="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1pPr>
      <a:lvl2pPr marL="25146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6pPr>
      <a:lvl7pPr marL="150876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7pPr>
      <a:lvl8pPr marL="176022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8pPr>
      <a:lvl9pPr marL="2011680" algn="l" defTabSz="502920" rtl="0" eaLnBrk="1" latinLnBrk="0" hangingPunct="1">
        <a:defRPr sz="9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dfloww.com/domestic-violen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9A7D-CFDF-BE42-B37B-ED726E056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Predicting Reassault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EA5B9-7D98-1B4A-8966-4B82AF52C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Capper, M., De Dios, E.C., Ruiz, J.J.</a:t>
            </a:r>
          </a:p>
          <a:p>
            <a:r>
              <a:rPr lang="en-US" sz="1600" dirty="0"/>
              <a:t>Codeup</a:t>
            </a:r>
          </a:p>
        </p:txBody>
      </p:sp>
    </p:spTree>
    <p:extLst>
      <p:ext uri="{BB962C8B-B14F-4D97-AF65-F5344CB8AC3E}">
        <p14:creationId xmlns:p14="http://schemas.microsoft.com/office/powerpoint/2010/main" val="23568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E8E2-031D-2346-A1DC-08284B1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If you or somebody you know</a:t>
            </a:r>
          </a:p>
          <a:p>
            <a:pPr marL="0" indent="0" algn="ctr">
              <a:buNone/>
            </a:pPr>
            <a:r>
              <a:rPr lang="en-US" sz="2000" b="1" dirty="0"/>
              <a:t>might be experiencing</a:t>
            </a:r>
          </a:p>
          <a:p>
            <a:pPr marL="0" indent="0" algn="ctr">
              <a:buNone/>
            </a:pPr>
            <a:r>
              <a:rPr lang="en-US" sz="2000" b="1" dirty="0"/>
              <a:t>domestic violence,</a:t>
            </a:r>
          </a:p>
          <a:p>
            <a:pPr marL="0" indent="0" algn="ctr">
              <a:buNone/>
            </a:pPr>
            <a:r>
              <a:rPr lang="en-US" sz="2000" b="1" dirty="0"/>
              <a:t>please call</a:t>
            </a:r>
          </a:p>
          <a:p>
            <a:pPr marL="0" indent="0" algn="ctr">
              <a:buNone/>
            </a:pPr>
            <a:r>
              <a:rPr lang="en-US" sz="2000" b="1" dirty="0"/>
              <a:t>1-800-799-7233.</a:t>
            </a:r>
          </a:p>
          <a:p>
            <a:pPr marL="0" indent="0" algn="ct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795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F6876B-E0D5-D04B-AB9F-BD23B9AD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8" y="413810"/>
            <a:ext cx="4337685" cy="702471"/>
          </a:xfrm>
        </p:spPr>
        <p:txBody>
          <a:bodyPr anchor="t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CB5015-02B9-F746-A318-7201F4D3F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75" y="1116281"/>
            <a:ext cx="4337050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DF3CD-163D-7642-8A13-301602E0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8" y="413810"/>
            <a:ext cx="4337685" cy="654969"/>
          </a:xfrm>
        </p:spPr>
        <p:txBody>
          <a:bodyPr anchor="t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SLAPPING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DECFB-DEE4-364C-9E57-8A309F05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8" y="1068779"/>
            <a:ext cx="4337685" cy="156754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 correlation between the occurrence of slapping and re-assault is perhaps the most striking observation encountered in this exploration. Here, it can be observed that the average rate of re-assault raises exceptionally, merely by the occurrence of one slapping incident.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B10AD-A7AB-C843-B689-002B8801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" y="2636322"/>
            <a:ext cx="4202159" cy="26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4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DF3CD-163D-7642-8A13-301602E0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8" y="413810"/>
            <a:ext cx="4337685" cy="654969"/>
          </a:xfrm>
        </p:spPr>
        <p:txBody>
          <a:bodyPr anchor="t"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POWER &amp; 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DECFB-DEE4-364C-9E57-8A309F05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8" y="1068779"/>
            <a:ext cx="4337685" cy="320633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The Power scale is an aggregate measure from 0-5 based on the following inquiries:</a:t>
            </a:r>
          </a:p>
          <a:p>
            <a:pPr marL="0" indent="0" fontAlgn="base">
              <a:buNone/>
            </a:pPr>
            <a:endParaRPr lang="en-US" b="1" dirty="0"/>
          </a:p>
          <a:p>
            <a:pPr fontAlgn="base"/>
            <a:r>
              <a:rPr lang="en-US" b="1" i="1" dirty="0"/>
              <a:t>In the past year, an intimate partner...</a:t>
            </a:r>
          </a:p>
          <a:p>
            <a:pPr lvl="1"/>
            <a:r>
              <a:rPr lang="en-US" dirty="0"/>
              <a:t>Was jealous and didn’t want you to talk to other men (women)?</a:t>
            </a:r>
          </a:p>
          <a:p>
            <a:pPr lvl="1"/>
            <a:r>
              <a:rPr lang="en-US" dirty="0"/>
              <a:t>Tried to limit your contact with family or friends?</a:t>
            </a:r>
          </a:p>
          <a:p>
            <a:pPr lvl="1"/>
            <a:r>
              <a:rPr lang="en-US" dirty="0"/>
              <a:t>Insisted on knowing who you are with and where you are at all times?</a:t>
            </a:r>
          </a:p>
          <a:p>
            <a:pPr lvl="1"/>
            <a:r>
              <a:rPr lang="en-US" dirty="0"/>
              <a:t>Called you names to put you down or make you feel bad?</a:t>
            </a:r>
          </a:p>
          <a:p>
            <a:pPr lvl="1"/>
            <a:r>
              <a:rPr lang="en-US" dirty="0"/>
              <a:t>Prevented you from knowing about or having access to family income, even if you ask?</a:t>
            </a:r>
            <a:br>
              <a:rPr lang="en-US" dirty="0"/>
            </a:b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60CF05-2782-984F-87CB-7C8FB0A0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48" y="4275117"/>
            <a:ext cx="4210704" cy="263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DF3CD-163D-7642-8A13-301602E03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58" y="413810"/>
            <a:ext cx="4337685" cy="654969"/>
          </a:xfrm>
        </p:spPr>
        <p:txBody>
          <a:bodyPr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 DISPARITY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8DB4A-5854-924B-984D-E1B0F48B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8" y="1068779"/>
            <a:ext cx="4337685" cy="1947553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/>
              <a:t>Age disparity between perpetrator and respondent:</a:t>
            </a:r>
          </a:p>
          <a:p>
            <a:pPr marL="0" indent="0" fontAlgn="base">
              <a:buNone/>
            </a:pPr>
            <a:r>
              <a:rPr lang="en-US" dirty="0"/>
              <a:t>3: Perpetrator is older by 21-42 years</a:t>
            </a:r>
            <a:br>
              <a:rPr lang="en-US" dirty="0"/>
            </a:br>
            <a:r>
              <a:rPr lang="en-US" dirty="0"/>
              <a:t>2: Perpetrator is older by 10-20 years</a:t>
            </a:r>
            <a:br>
              <a:rPr lang="en-US" dirty="0"/>
            </a:br>
            <a:r>
              <a:rPr lang="en-US" dirty="0"/>
              <a:t>1: Perpetrator is older by 5-9 years</a:t>
            </a:r>
          </a:p>
          <a:p>
            <a:pPr marL="0" indent="0" fontAlgn="base">
              <a:buNone/>
            </a:pPr>
            <a:r>
              <a:rPr lang="en-US" dirty="0"/>
              <a:t>0: same age &amp; within 5 years</a:t>
            </a:r>
            <a:br>
              <a:rPr lang="en-US" dirty="0"/>
            </a:br>
            <a:r>
              <a:rPr lang="en-US" dirty="0"/>
              <a:t>1: Respondent is older by 5-9 years</a:t>
            </a:r>
            <a:br>
              <a:rPr lang="en-US" dirty="0"/>
            </a:br>
            <a:r>
              <a:rPr lang="en-US" dirty="0"/>
              <a:t>2: Respondent is older by 10-20 years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6266B-995B-A44F-98E5-5B64E5A2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3016332"/>
            <a:ext cx="6519553" cy="3617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9A598-A81D-9C45-86B1-29D5E0026427}"/>
              </a:ext>
            </a:extLst>
          </p:cNvPr>
          <p:cNvSpPr txBox="1"/>
          <p:nvPr/>
        </p:nvSpPr>
        <p:spPr>
          <a:xfrm>
            <a:off x="213757" y="6394863"/>
            <a:ext cx="5759532" cy="5462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E9126-E710-624B-964A-A89772A4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58" y="6485159"/>
            <a:ext cx="1958055" cy="7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C001-D8B3-C94A-9992-610DF7F3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MODEL*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769A7A-8276-A34D-99AA-788E3E083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231934"/>
              </p:ext>
            </p:extLst>
          </p:nvPr>
        </p:nvGraphicFramePr>
        <p:xfrm>
          <a:off x="346393" y="2165497"/>
          <a:ext cx="43370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683">
                  <a:extLst>
                    <a:ext uri="{9D8B030D-6E8A-4147-A177-3AD203B41FA5}">
                      <a16:colId xmlns:a16="http://schemas.microsoft.com/office/drawing/2014/main" val="3571932629"/>
                    </a:ext>
                  </a:extLst>
                </a:gridCol>
                <a:gridCol w="1445683">
                  <a:extLst>
                    <a:ext uri="{9D8B030D-6E8A-4147-A177-3AD203B41FA5}">
                      <a16:colId xmlns:a16="http://schemas.microsoft.com/office/drawing/2014/main" val="685937912"/>
                    </a:ext>
                  </a:extLst>
                </a:gridCol>
                <a:gridCol w="1445683">
                  <a:extLst>
                    <a:ext uri="{9D8B030D-6E8A-4147-A177-3AD203B41FA5}">
                      <a16:colId xmlns:a16="http://schemas.microsoft.com/office/drawing/2014/main" val="570355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80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No Reassault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578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Reassault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5326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447366-FFFC-5546-A795-6E134D82CC33}"/>
              </a:ext>
            </a:extLst>
          </p:cNvPr>
          <p:cNvSpPr txBox="1"/>
          <p:nvPr/>
        </p:nvSpPr>
        <p:spPr>
          <a:xfrm>
            <a:off x="345758" y="7204701"/>
            <a:ext cx="433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Logistic Regression using the </a:t>
            </a:r>
            <a:r>
              <a:rPr lang="en-US" sz="1400" i="1" dirty="0" err="1"/>
              <a:t>liblinear</a:t>
            </a:r>
            <a:r>
              <a:rPr lang="en-US" sz="1400" i="1" dirty="0"/>
              <a:t> solver.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8CB6-C0CD-4347-81CA-B742C8F7E1BB}"/>
              </a:ext>
            </a:extLst>
          </p:cNvPr>
          <p:cNvSpPr txBox="1"/>
          <p:nvPr/>
        </p:nvSpPr>
        <p:spPr>
          <a:xfrm>
            <a:off x="345758" y="1608338"/>
            <a:ext cx="43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Accuracy: 84%</a:t>
            </a:r>
          </a:p>
        </p:txBody>
      </p:sp>
    </p:spTree>
    <p:extLst>
      <p:ext uri="{BB962C8B-B14F-4D97-AF65-F5344CB8AC3E}">
        <p14:creationId xmlns:p14="http://schemas.microsoft.com/office/powerpoint/2010/main" val="272917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6A898-086D-E34C-99DB-1929F0B9B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Capper, M., De Dios, E.C., Ruiz, J.J. (2019). Predicting Reassault. Unpublished Capstone Project, Codeup, San Antonio, Texas.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en-US" sz="1600" dirty="0">
                <a:hlinkClick r:id="rId2"/>
              </a:rPr>
              <a:t>https://ddfloww.com/domestic-violence</a:t>
            </a:r>
            <a:endParaRPr lang="en-US" sz="1600" dirty="0"/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47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265</Words>
  <Application>Microsoft Macintosh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Predicting Reassault</vt:lpstr>
      <vt:lpstr>PowerPoint Presentation</vt:lpstr>
      <vt:lpstr>THE DATA</vt:lpstr>
      <vt:lpstr>SLAPPING</vt:lpstr>
      <vt:lpstr>POWER &amp; CONTROL</vt:lpstr>
      <vt:lpstr>AGE DISPARITY</vt:lpstr>
      <vt:lpstr>THE MODEL*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Ednalyn De Dios</dc:creator>
  <cp:lastModifiedBy>Ednalyn De Dios</cp:lastModifiedBy>
  <cp:revision>11</cp:revision>
  <cp:lastPrinted>2019-08-07T06:20:33Z</cp:lastPrinted>
  <dcterms:created xsi:type="dcterms:W3CDTF">2019-08-07T05:07:10Z</dcterms:created>
  <dcterms:modified xsi:type="dcterms:W3CDTF">2019-08-07T06:25:21Z</dcterms:modified>
</cp:coreProperties>
</file>